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6"/>
  </p:notesMasterIdLst>
  <p:handoutMasterIdLst>
    <p:handoutMasterId r:id="rId37"/>
  </p:handoutMasterIdLst>
  <p:sldIdLst>
    <p:sldId id="769" r:id="rId7"/>
    <p:sldId id="1529" r:id="rId8"/>
    <p:sldId id="1663" r:id="rId9"/>
    <p:sldId id="1602" r:id="rId10"/>
    <p:sldId id="1665" r:id="rId11"/>
    <p:sldId id="1667" r:id="rId12"/>
    <p:sldId id="1695" r:id="rId13"/>
    <p:sldId id="1694" r:id="rId14"/>
    <p:sldId id="1699" r:id="rId15"/>
    <p:sldId id="1701" r:id="rId16"/>
    <p:sldId id="1702" r:id="rId17"/>
    <p:sldId id="1700" r:id="rId18"/>
    <p:sldId id="1704" r:id="rId19"/>
    <p:sldId id="1705" r:id="rId20"/>
    <p:sldId id="1697" r:id="rId21"/>
    <p:sldId id="1698" r:id="rId22"/>
    <p:sldId id="1498" r:id="rId23"/>
    <p:sldId id="1604" r:id="rId24"/>
    <p:sldId id="1692" r:id="rId25"/>
    <p:sldId id="1678" r:id="rId26"/>
    <p:sldId id="1584" r:id="rId27"/>
    <p:sldId id="1691" r:id="rId28"/>
    <p:sldId id="1706" r:id="rId29"/>
    <p:sldId id="1707" r:id="rId30"/>
    <p:sldId id="1662" r:id="rId31"/>
    <p:sldId id="1677" r:id="rId32"/>
    <p:sldId id="1539" r:id="rId33"/>
    <p:sldId id="1671" r:id="rId34"/>
    <p:sldId id="166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410-CAF6-75AC-85E6-3FD101B1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04726-50C7-2844-0140-D19F7ADFD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D20F4-3931-4062-360B-19557C260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3A911-D7F3-512E-1B84-C5EA365C4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hyperlink" Target="https://colab.research.google.com/github/pnnl/neuromancer/blob/master/examples/ODEs/Part_8_nonauto_DeepKoopma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1_NODE.ipyn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2_param_estim_ODE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github/pnnl/neuromancer/blob/master/examples/ODEs/Part_3_UDE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olab.research.google.com/github/pnnl/neuromancer/blob/master/examples/DAEs/tank_dae_example.ipynb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namicslab/pysindy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colab.research.google.com/github/pnnl/neuromancer/blob/master/examples/ODEs/Part_9_SINDy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function_encoder/Part_1_Intro_to_Function_Encoders.ipynb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colab.research.google.com/github/pnnl/neuromancer/blob/master/examples/function_encoder/Part_2_Function_Encoder_Neural_ODE.ipynb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7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neural_odes/" TargetMode="External"/><Relationship Id="rId2" Type="http://schemas.openxmlformats.org/officeDocument/2006/relationships/hyperlink" Target="https://docs.sciml.ai/DiffEqDocs/stable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ynamicslab/pysindy" TargetMode="External"/><Relationship Id="rId5" Type="http://schemas.openxmlformats.org/officeDocument/2006/relationships/hyperlink" Target="https://iclr2020deepdiffeq.rice.edu/" TargetMode="External"/><Relationship Id="rId4" Type="http://schemas.openxmlformats.org/officeDocument/2006/relationships/hyperlink" Target="https://ayandas.me/blogs/2020-03-20-neural-od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github/pnnl/neuromancer/blob/master/examples/ODEs/Part_5_nonauto_NSSM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github/pnnl/neuromancer/blob/master/examples/ODEs/Part_7_DeepKoopma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57E5-EC4D-5BD8-98D6-2D55FFD6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8F386-C59A-2F3C-8388-438449CD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71334-222C-4BFF-D500-4F8D0066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9794-A0D9-2731-C256-7773DC0683CE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8D04-1C43-1A0B-6486-025C8DD9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" y="1337669"/>
            <a:ext cx="3168131" cy="1712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D0809-3318-5DD3-B2FC-0456F1B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29" y="1398509"/>
            <a:ext cx="4238507" cy="1637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91B75-1642-D43C-23B5-AE0B59F4611D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Output trajectory prediction loss, one step loss, latent trajectory prediction loss, reconstruction loss.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8656BC-22FC-35F4-369D-439E1B50B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810B-0CF6-F8D5-C56D-3AA2DBB9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A8DE-5BDA-39F1-920F-63DB4136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3AD72-98AA-401A-C655-5FBC78A2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0E25-C640-33AA-D6E2-53FC848E91CC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D87F95-862F-E500-7657-7C6C6846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BC3F6-8003-D6A0-0152-9C536195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1" y="1223281"/>
            <a:ext cx="4415152" cy="6801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37E923-5EFA-05C7-FC93-9989DA6C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96" y="1122437"/>
            <a:ext cx="2431751" cy="103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F2146-182F-0B7B-9976-6E33C8C4F484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Singular Value Decomposition (SVD)-based matrix factorization and stabilization loss.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8B8CD-1B27-69AF-1EE4-2484D6815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765" y="2131558"/>
            <a:ext cx="4107011" cy="11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996C-0D7A-3BF4-0976-F8E4F218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051F0-1935-5CBB-4082-5801AD68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5750F-3974-AFED-3934-E06A50DC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Deep Koopman Operator with Control Inputs</a:t>
            </a: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0F6F9DE-D5D9-AC92-0224-AA9FD366A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"/>
          <a:stretch>
            <a:fillRect/>
          </a:stretch>
        </p:blipFill>
        <p:spPr>
          <a:xfrm>
            <a:off x="4424370" y="857262"/>
            <a:ext cx="4645195" cy="226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29088-2CF1-2D01-97F5-4C3E5D95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96"/>
          <a:stretch>
            <a:fillRect/>
          </a:stretch>
        </p:blipFill>
        <p:spPr>
          <a:xfrm>
            <a:off x="1698235" y="988075"/>
            <a:ext cx="2553493" cy="1992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F3705-05CF-608C-0416-A928709AAC41}"/>
              </a:ext>
            </a:extLst>
          </p:cNvPr>
          <p:cNvSpPr txBox="1"/>
          <p:nvPr/>
        </p:nvSpPr>
        <p:spPr>
          <a:xfrm>
            <a:off x="74435" y="1012538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A995F-DAB1-C27E-6F84-48EE0DBCC0CC}"/>
              </a:ext>
            </a:extLst>
          </p:cNvPr>
          <p:cNvSpPr txBox="1"/>
          <p:nvPr/>
        </p:nvSpPr>
        <p:spPr>
          <a:xfrm>
            <a:off x="62082" y="4780776"/>
            <a:ext cx="8967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https://colab.research.google.com/github/pnnl/neuromancer/blob/master/examples/ODEs/Part_8_nonauto_DeepKoopman.ipynb</a:t>
            </a:r>
            <a:r>
              <a:rPr lang="en-US" sz="12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1D3D8-C1AC-8F7B-E0DB-DB0E142AA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7" y="3250785"/>
            <a:ext cx="6216970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60D9-6541-DFEA-622E-435822FC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E44DA-3AC2-6D21-E3AB-364AEB2C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F7944-72FB-2C3A-8D2F-7AE1926D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63" y="169336"/>
            <a:ext cx="7614131" cy="483808"/>
          </a:xfrm>
        </p:spPr>
        <p:txBody>
          <a:bodyPr/>
          <a:lstStyle/>
          <a:p>
            <a:r>
              <a:rPr lang="en-US" sz="2000" dirty="0"/>
              <a:t>Black-box Neural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9D0DF-149F-7C92-8915-7D6E1EB7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3122053"/>
            <a:ext cx="7988711" cy="1378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1D068-BB87-0C11-19F3-504868C356E4}"/>
              </a:ext>
            </a:extLst>
          </p:cNvPr>
          <p:cNvSpPr txBox="1"/>
          <p:nvPr/>
        </p:nvSpPr>
        <p:spPr>
          <a:xfrm>
            <a:off x="232081" y="4780776"/>
            <a:ext cx="8797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https://colab.research.google.com/github/pnnl/neuromancer/blob/master/examples/ODEs/Part_1_NODE.ipynb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B42B1-B67B-7DAF-1A48-721A6C0CA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608-7B13-EC76-32F7-6C1EC78E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B9BB9-6D96-202F-1DA1-9A37D2F1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71436-D2D7-46CE-D57C-42555386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87" y="169336"/>
            <a:ext cx="8291808" cy="483808"/>
          </a:xfrm>
        </p:spPr>
        <p:txBody>
          <a:bodyPr/>
          <a:lstStyle/>
          <a:p>
            <a:r>
              <a:rPr lang="en-US" sz="2000" dirty="0"/>
              <a:t>Parameter Estimation of White-box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B621B-3988-CF1F-0BAF-EF1C79E3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97" y="1452322"/>
            <a:ext cx="3549832" cy="1549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0E79B-A0C5-672F-DCBF-6E91885B9970}"/>
              </a:ext>
            </a:extLst>
          </p:cNvPr>
          <p:cNvSpPr txBox="1"/>
          <p:nvPr/>
        </p:nvSpPr>
        <p:spPr>
          <a:xfrm>
            <a:off x="285392" y="967382"/>
            <a:ext cx="7127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Known ODE with unknown parameters (</a:t>
            </a:r>
            <a:r>
              <a:rPr lang="en-US" dirty="0" err="1"/>
              <a:t>Brusselator</a:t>
            </a:r>
            <a:r>
              <a:rPr lang="en-US" dirty="0"/>
              <a:t> system)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5B9AD-30B8-26E9-C3F7-BD638DB8A308}"/>
              </a:ext>
            </a:extLst>
          </p:cNvPr>
          <p:cNvSpPr/>
          <p:nvPr/>
        </p:nvSpPr>
        <p:spPr>
          <a:xfrm>
            <a:off x="3221287" y="1717401"/>
            <a:ext cx="264573" cy="301706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BC041E-C1DA-00E1-5D3B-A2E7E74B9AC7}"/>
              </a:ext>
            </a:extLst>
          </p:cNvPr>
          <p:cNvSpPr/>
          <p:nvPr/>
        </p:nvSpPr>
        <p:spPr>
          <a:xfrm>
            <a:off x="4641624" y="1682672"/>
            <a:ext cx="185665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DAC107-4D5A-BA43-CDA5-8DC9BF520A88}"/>
              </a:ext>
            </a:extLst>
          </p:cNvPr>
          <p:cNvSpPr/>
          <p:nvPr/>
        </p:nvSpPr>
        <p:spPr>
          <a:xfrm>
            <a:off x="3787565" y="2374274"/>
            <a:ext cx="199590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BDDFA-AE52-3CEC-81E8-9DC48F25E481}"/>
              </a:ext>
            </a:extLst>
          </p:cNvPr>
          <p:cNvSpPr txBox="1"/>
          <p:nvPr/>
        </p:nvSpPr>
        <p:spPr>
          <a:xfrm>
            <a:off x="162456" y="4736365"/>
            <a:ext cx="8583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https://colab.research.google.com/github/pnnl/neuromancer/blob/master/examples/ODEs/Part_2_param_estim_ODE.ipynb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821ED-A1B8-F06B-174C-99A2DDB1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2" y="3104110"/>
            <a:ext cx="8096666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B4ED-21B6-AB31-5E7D-9B73BB09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C6EEF-2A02-9D37-9FF2-668A16E8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0A771-0760-BD48-BC57-ABCB7737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3E699-4601-B139-1E5D-66A09389A6C0}"/>
              </a:ext>
            </a:extLst>
          </p:cNvPr>
          <p:cNvSpPr txBox="1"/>
          <p:nvPr/>
        </p:nvSpPr>
        <p:spPr>
          <a:xfrm>
            <a:off x="285393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Ground truth ODE (Lotka </a:t>
            </a:r>
            <a:r>
              <a:rPr lang="en-US" dirty="0" err="1"/>
              <a:t>Vloterra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28BE8-6ED6-78BF-9863-6B249AB90897}"/>
              </a:ext>
            </a:extLst>
          </p:cNvPr>
          <p:cNvSpPr txBox="1"/>
          <p:nvPr/>
        </p:nvSpPr>
        <p:spPr>
          <a:xfrm>
            <a:off x="4785959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UDE model with neural 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767D4-D4CF-D77E-A255-700F8103A701}"/>
              </a:ext>
            </a:extLst>
          </p:cNvPr>
          <p:cNvSpPr txBox="1"/>
          <p:nvPr/>
        </p:nvSpPr>
        <p:spPr>
          <a:xfrm>
            <a:off x="392797" y="4780776"/>
            <a:ext cx="7911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https://colab.research.google.com/github/pnnl/neuromancer/blob/master/examples/ODEs/Part_3_UDE.ipynb</a:t>
            </a:r>
            <a:r>
              <a:rPr lang="en-US" sz="12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D2201E-0B26-316B-3316-CE4FB8D6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6372"/>
            <a:ext cx="9144000" cy="12913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D9333-C54C-B699-7FDF-55FC0A98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959" y="1336714"/>
            <a:ext cx="4121362" cy="15812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7F86E-3F94-95A9-5593-94B0EE884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7" y="1405405"/>
            <a:ext cx="3645087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FD18-EF6E-AA3E-696F-E91E128B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00FE5-34A6-9B85-68FB-801D0EA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2083A-023B-B792-5CD1-6FE58EA2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0" y="685684"/>
            <a:ext cx="8222575" cy="4191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82D43-0ED9-284F-013C-59B0A983D2BF}"/>
              </a:ext>
            </a:extLst>
          </p:cNvPr>
          <p:cNvSpPr txBox="1"/>
          <p:nvPr/>
        </p:nvSpPr>
        <p:spPr>
          <a:xfrm>
            <a:off x="1004911" y="4851053"/>
            <a:ext cx="6955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C. Rackauckas, et al., Universal Differential Equations for Scientific Machine Learning, arXiv:2001.04385, 2021 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DF72A0F-EAB8-3A06-AC7B-FCC23BC7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</p:spTree>
    <p:extLst>
      <p:ext uri="{BB962C8B-B14F-4D97-AF65-F5344CB8AC3E}">
        <p14:creationId xmlns:p14="http://schemas.microsoft.com/office/powerpoint/2010/main" val="59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1" y="735573"/>
            <a:ext cx="3883733" cy="1565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269966" y="2372938"/>
            <a:ext cx="2677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029747" y="2372937"/>
            <a:ext cx="1810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Coupling adjacency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6405" y="2831047"/>
            <a:ext cx="2269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Ground truth network ODE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78" y="735573"/>
            <a:ext cx="3952156" cy="2214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6161451" y="3245152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8EEA7-CA41-8875-C24D-942D5BC6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159" y="2663828"/>
            <a:ext cx="2808583" cy="815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693E5-7E6B-69DB-6802-849015E2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159" y="3418693"/>
            <a:ext cx="3347274" cy="705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4F3AF-B622-BA3C-D183-DCAE9843EE3D}"/>
              </a:ext>
            </a:extLst>
          </p:cNvPr>
          <p:cNvSpPr txBox="1"/>
          <p:nvPr/>
        </p:nvSpPr>
        <p:spPr>
          <a:xfrm>
            <a:off x="126405" y="3504978"/>
            <a:ext cx="1626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Neural network ODE system: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75C1A-09E2-9A7E-22BF-2C98DD05ADE3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7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14F8E-7991-4212-9996-94A70AE9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159" y="4119168"/>
            <a:ext cx="5029226" cy="571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3EBFA-111B-FE96-096A-1F0DAB207D3A}"/>
              </a:ext>
            </a:extLst>
          </p:cNvPr>
          <p:cNvSpPr txBox="1"/>
          <p:nvPr/>
        </p:nvSpPr>
        <p:spPr>
          <a:xfrm>
            <a:off x="126405" y="4260622"/>
            <a:ext cx="226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Sparsity-promoting loss: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5BBA-B989-5382-306B-19323899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7A3109-FFD5-7D8B-76C6-495DD75E06AD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3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7BB21-4D33-A25F-B47F-C8EE3F21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6" y="642718"/>
            <a:ext cx="7592350" cy="3548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8C235C-DE6F-5BA0-C1BC-B9CA348D2689}"/>
              </a:ext>
            </a:extLst>
          </p:cNvPr>
          <p:cNvSpPr txBox="1"/>
          <p:nvPr/>
        </p:nvSpPr>
        <p:spPr>
          <a:xfrm>
            <a:off x="1254430" y="4315154"/>
            <a:ext cx="6256713" cy="303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Learning adjacency matrix of the unknown network ODE system.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22DF3A-8FFC-7298-9218-E43AB0D9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8090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Neural Differential Algebraic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30680" y="825376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Formulation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5" y="2472199"/>
            <a:ext cx="3143712" cy="2293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2" y="1201083"/>
            <a:ext cx="1859341" cy="106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D8078-A3C4-3ECB-2539-4A7E39451959}"/>
              </a:ext>
            </a:extLst>
          </p:cNvPr>
          <p:cNvSpPr txBox="1"/>
          <p:nvPr/>
        </p:nvSpPr>
        <p:spPr>
          <a:xfrm>
            <a:off x="295449" y="840203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9CA1E-E370-6D01-1C8C-206FE303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81" y="1194708"/>
            <a:ext cx="4370234" cy="205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18FD82-5501-B6F2-B7BC-B83175515655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49F-5A2B-EDEA-41FC-C62556BD06D2}"/>
              </a:ext>
            </a:extLst>
          </p:cNvPr>
          <p:cNvSpPr txBox="1"/>
          <p:nvPr/>
        </p:nvSpPr>
        <p:spPr>
          <a:xfrm>
            <a:off x="3787484" y="3245719"/>
            <a:ext cx="52497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 𝑓 is continuous in 𝑡 and 𝑥, and 𝑓 is Lipschitz continuous in 𝑥 on some neighborhood of initial conditions, and </a:t>
            </a:r>
            <a:r>
              <a:rPr lang="en-US" sz="1400" i="1" dirty="0"/>
              <a:t>g</a:t>
            </a:r>
            <a:r>
              <a:rPr lang="en-US" sz="1400" dirty="0"/>
              <a:t> has nonsingular Jacobian, i.e., </a:t>
            </a:r>
            <a:r>
              <a:rPr lang="en-US" sz="1400" i="1" dirty="0"/>
              <a:t>g</a:t>
            </a:r>
            <a:r>
              <a:rPr lang="en-US" sz="1400" dirty="0"/>
              <a:t> is locally invertible.</a:t>
            </a:r>
          </a:p>
          <a:p>
            <a:r>
              <a:rPr lang="en-US" sz="1400" dirty="0"/>
              <a:t>Picard–Lindelöf theorem for index-1 DAE and gives sufficient conditions for unique solution of the initial value problem (IVP).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C212C-6A59-7265-34A5-697C81E92909}"/>
              </a:ext>
            </a:extLst>
          </p:cNvPr>
          <p:cNvSpPr txBox="1"/>
          <p:nvPr/>
        </p:nvSpPr>
        <p:spPr>
          <a:xfrm>
            <a:off x="3787484" y="4396230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K. E. Brenan, S. L. Campbell, and L. R. Petzold, Numerical Solution of Initial-Value Problems in Differential-Algebraic Equations. SIAM, 1996.</a:t>
            </a:r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25017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b="1" dirty="0"/>
              <a:t>Week 8: Neural differential and difference equations with constraints</a:t>
            </a:r>
          </a:p>
          <a:p>
            <a:pPr fontAlgn="base"/>
            <a:r>
              <a:rPr lang="en-US" sz="1600" dirty="0"/>
              <a:t>Week 9: Feasibility restoration methods in L2O</a:t>
            </a:r>
          </a:p>
          <a:p>
            <a:pPr lvl="0" fontAlgn="base"/>
            <a:r>
              <a:rPr lang="en-US" sz="1600" dirty="0"/>
              <a:t>Week 10: Safety filters for L2C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60C0D82-781A-E0C0-B6E7-5A14F842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https://drgona.github.io/NeuralDAEs/</a:t>
            </a:r>
            <a:r>
              <a:rPr lang="en-US" sz="125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FAC64-9837-E040-BF72-209F8A8A1EAB}"/>
              </a:ext>
            </a:extLst>
          </p:cNvPr>
          <p:cNvSpPr txBox="1"/>
          <p:nvPr/>
        </p:nvSpPr>
        <p:spPr>
          <a:xfrm>
            <a:off x="283264" y="4835667"/>
            <a:ext cx="874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https://colab.research.google.com/github/pnnl/neuromancer/blob/master/examples/DAEs/tank_dae_example.ipynb</a:t>
            </a:r>
            <a:r>
              <a:rPr lang="en-US" sz="1200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6B1187-D343-C1A6-6F6B-C2EA3453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6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00110"/>
          </a:xfrm>
        </p:spPr>
        <p:txBody>
          <a:bodyPr/>
          <a:lstStyle/>
          <a:p>
            <a:r>
              <a:rPr lang="en-US" sz="2000" dirty="0"/>
              <a:t>Sparse Identification of Nonlinear Dynamics (</a:t>
            </a:r>
            <a:r>
              <a:rPr lang="en-US" sz="2000" dirty="0" err="1"/>
              <a:t>SINDy</a:t>
            </a:r>
            <a:r>
              <a:rPr lang="en-US" sz="20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42CA96-0E30-2D87-3490-C4B972DE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03" y="748292"/>
            <a:ext cx="6194248" cy="38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8FA84-36B2-CCDC-BFAF-E36049C1B26D}"/>
              </a:ext>
            </a:extLst>
          </p:cNvPr>
          <p:cNvSpPr txBox="1"/>
          <p:nvPr/>
        </p:nvSpPr>
        <p:spPr>
          <a:xfrm>
            <a:off x="378292" y="4714845"/>
            <a:ext cx="8264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Steven L. Brunton, Joshua L. Proctor, and J. Nathan Kutz. “Discovering governing equations from data by sparse identification of nonlinear dynamical systems”, PNAS, 2016. </a:t>
            </a:r>
            <a:r>
              <a:rPr lang="en-US" sz="1000" dirty="0">
                <a:hlinkClick r:id="rId3"/>
              </a:rPr>
              <a:t>https://github.com/dynamicslab/pysindy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18BE-08A8-F906-5C05-CED0C45C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55ADD-DCD8-1027-93EB-7F93106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3A685-5A39-29EB-73CB-188D3668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98" y="169336"/>
            <a:ext cx="7688395" cy="483808"/>
          </a:xfrm>
        </p:spPr>
        <p:txBody>
          <a:bodyPr/>
          <a:lstStyle/>
          <a:p>
            <a:r>
              <a:rPr lang="en-US" sz="2000" dirty="0"/>
              <a:t>Learning Neural ODEs with </a:t>
            </a:r>
            <a:r>
              <a:rPr lang="en-US" sz="2000" dirty="0" err="1"/>
              <a:t>SINDy</a:t>
            </a:r>
            <a:r>
              <a:rPr lang="en-US" sz="2000" dirty="0"/>
              <a:t> Style Basis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BEC45-1DFC-D50F-2E25-34888C2E48F1}"/>
              </a:ext>
            </a:extLst>
          </p:cNvPr>
          <p:cNvSpPr txBox="1"/>
          <p:nvPr/>
        </p:nvSpPr>
        <p:spPr>
          <a:xfrm>
            <a:off x="351022" y="4835664"/>
            <a:ext cx="8254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https://colab.research.google.com/github/pnnl/neuromancer/blob/master/examples/ODEs/Part_9_SINDy.ipynb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8BFA9-64BC-0086-D621-A6F9A92A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67163" b="7597"/>
          <a:stretch>
            <a:fillRect/>
          </a:stretch>
        </p:blipFill>
        <p:spPr>
          <a:xfrm>
            <a:off x="4797726" y="2096298"/>
            <a:ext cx="4127078" cy="428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CE16E-F2DD-D530-985F-D789B873A86D}"/>
              </a:ext>
            </a:extLst>
          </p:cNvPr>
          <p:cNvSpPr txBox="1"/>
          <p:nvPr/>
        </p:nvSpPr>
        <p:spPr>
          <a:xfrm>
            <a:off x="4753024" y="175389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Example: library of Fourier basis functions: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AFD48-A6FF-9200-25BD-EA732263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25" y="1146254"/>
            <a:ext cx="3158019" cy="41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7FBEC-027C-83D0-EFBB-D45888C1F537}"/>
              </a:ext>
            </a:extLst>
          </p:cNvPr>
          <p:cNvSpPr txBox="1"/>
          <p:nvPr/>
        </p:nvSpPr>
        <p:spPr>
          <a:xfrm>
            <a:off x="4753024" y="84232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Library of nonlinear basis functions: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15910-B83E-6C38-6F5F-6E18FF94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02" y="1242596"/>
            <a:ext cx="2181300" cy="1798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B10F2-BF3D-0816-83C1-8BCFAFB6C39A}"/>
              </a:ext>
            </a:extLst>
          </p:cNvPr>
          <p:cNvSpPr txBox="1"/>
          <p:nvPr/>
        </p:nvSpPr>
        <p:spPr>
          <a:xfrm>
            <a:off x="291702" y="842985"/>
            <a:ext cx="37557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Ground truth system (Thomas Attractor)</a:t>
            </a:r>
            <a:endParaRPr lang="en-US" sz="15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CEE091-E843-10E0-D017-8E66DDDB6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769" r="1693" b="816"/>
          <a:stretch>
            <a:fillRect/>
          </a:stretch>
        </p:blipFill>
        <p:spPr bwMode="auto">
          <a:xfrm>
            <a:off x="2510036" y="1242596"/>
            <a:ext cx="2002465" cy="18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2BE63-02E0-0EDA-D931-19B7626E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427" y="2714839"/>
            <a:ext cx="1708605" cy="48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EF20C-A06A-BEEB-34B5-BBD2AF9B7907}"/>
              </a:ext>
            </a:extLst>
          </p:cNvPr>
          <p:cNvSpPr txBox="1"/>
          <p:nvPr/>
        </p:nvSpPr>
        <p:spPr>
          <a:xfrm>
            <a:off x="4797725" y="2809740"/>
            <a:ext cx="18479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SINDY model: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B17F46-8544-E03D-AADB-872FD8D0C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67" y="3394247"/>
            <a:ext cx="715046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773C-D280-DD02-0961-14D203B4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CAB0F-8B19-A4DD-5DAD-414479C7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E2C13-C770-E485-0266-0B3A3E1A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Function Encoders with Neural 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682E4-762C-1F9A-4266-68A7061C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189"/>
            <a:ext cx="9144000" cy="244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E34C5-6F0A-D44B-9176-5CF58436CA45}"/>
              </a:ext>
            </a:extLst>
          </p:cNvPr>
          <p:cNvSpPr txBox="1"/>
          <p:nvPr/>
        </p:nvSpPr>
        <p:spPr>
          <a:xfrm>
            <a:off x="188567" y="4580233"/>
            <a:ext cx="8637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Tyler </a:t>
            </a:r>
            <a:r>
              <a:rPr lang="en-US" sz="1000" dirty="0" err="1"/>
              <a:t>Ingebrand</a:t>
            </a:r>
            <a:r>
              <a:rPr lang="en-US" sz="1000" dirty="0"/>
              <a:t>, Adam J. Thorpe, Ufuk </a:t>
            </a:r>
            <a:r>
              <a:rPr lang="en-US" sz="1000" dirty="0" err="1"/>
              <a:t>Topcu</a:t>
            </a:r>
            <a:r>
              <a:rPr lang="en-US" sz="1000" dirty="0"/>
              <a:t>, Zero-Shot Transfer of Neural ODEs, arXiv:2405.0895, 2024</a:t>
            </a:r>
          </a:p>
          <a:p>
            <a:r>
              <a:rPr lang="en-US" sz="1000" dirty="0">
                <a:hlinkClick r:id="rId3"/>
              </a:rPr>
              <a:t>https://colab.research.google.com/github/pnnl/neuromancer/blob/master/examples/function_encoder/Part_1_Intro_to_Function_Encoders.ipynb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https://colab.research.google.com/github/pnnl/neuromancer/blob/master/examples/function_encoder/Part_2_Function_Encoder_Neural_ODE.ipynb</a:t>
            </a:r>
            <a:r>
              <a:rPr lang="en-US" sz="10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55B73-FD83-3612-247B-FD13B2A8A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6" y="1257830"/>
            <a:ext cx="2688220" cy="89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D2357-28C5-F92C-B994-9C9EF28A1385}"/>
              </a:ext>
            </a:extLst>
          </p:cNvPr>
          <p:cNvSpPr txBox="1"/>
          <p:nvPr/>
        </p:nvSpPr>
        <p:spPr>
          <a:xfrm>
            <a:off x="115321" y="748649"/>
            <a:ext cx="89143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Right-hand side of the NODE represented as a linear combination of basis functions, with coefficients </a:t>
            </a:r>
            <a:r>
              <a:rPr lang="en-US" sz="1500" i="1" dirty="0">
                <a:latin typeface="Arial" panose="020B0604020202020204" pitchFamily="34" charset="0"/>
              </a:rPr>
              <a:t>c</a:t>
            </a:r>
            <a:r>
              <a:rPr lang="en-US" sz="1500" dirty="0">
                <a:latin typeface="Arial" panose="020B0604020202020204" pitchFamily="34" charset="0"/>
              </a:rPr>
              <a:t> computed via least squares, and ODE solution obtained by integration over sum of basis functions: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7A049-5098-8E64-F197-AF0E2064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002" t="13092" r="-38"/>
          <a:stretch>
            <a:fillRect/>
          </a:stretch>
        </p:blipFill>
        <p:spPr>
          <a:xfrm>
            <a:off x="5154571" y="1344001"/>
            <a:ext cx="2688220" cy="8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50306" y="495575"/>
            <a:ext cx="885697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/>
              <a:t>C Rackauckas, Q Nie, </a:t>
            </a:r>
            <a:r>
              <a:rPr lang="en-US" sz="1000" dirty="0" err="1"/>
              <a:t>DifferentialEquations.jl</a:t>
            </a:r>
            <a:r>
              <a:rPr lang="en-US" sz="1000" dirty="0"/>
              <a:t> – A Performant and Feature-Rich Ecosystem for Solving Differential Equations in Julia, Journal of Open Research Software, 2017 </a:t>
            </a:r>
            <a:r>
              <a:rPr lang="en-US" sz="1000" dirty="0">
                <a:hlinkClick r:id="rId2"/>
              </a:rPr>
              <a:t>https://docs.sciml.ai/DiffEqDocs/stable/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R. T. Q. Chen, et al., Neural Ordinary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Michael Poli, et al., Graph Neural Ordinary Differential Equations, arXiv:1911.07532, 2019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000" dirty="0" err="1"/>
              <a:t>Junteng</a:t>
            </a:r>
            <a:r>
              <a:rPr lang="de-DE" sz="1000" dirty="0"/>
              <a:t> Jia, Austin R Benson, </a:t>
            </a:r>
            <a:r>
              <a:rPr lang="en-US" sz="1000" dirty="0"/>
              <a:t>Neural Jump Stochastic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Will Grathwohl et al., FFJORD: Free-form Continuous Dynamics for Scalable Reversible Generative Models. ICLR,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Emilien Dupont, Arnaud Doucet, Yee Whye The, Augmented Neural ODEs,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Sam Greydanus, Misko Dzamba, Jason </a:t>
            </a:r>
            <a:r>
              <a:rPr lang="en-US" sz="1000" dirty="0" err="1"/>
              <a:t>Yosinski</a:t>
            </a:r>
            <a:r>
              <a:rPr lang="en-US" sz="1000" dirty="0"/>
              <a:t>, Hamiltonian Neural Networks,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et al., Neural Controlled Differential Equations for Irregular Time Series, </a:t>
            </a:r>
            <a:r>
              <a:rPr lang="en-US" sz="1000" dirty="0" err="1"/>
              <a:t>NeurIPS</a:t>
            </a:r>
            <a:r>
              <a:rPr lang="en-US" sz="1000" dirty="0"/>
              <a:t>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Xuechen</a:t>
            </a:r>
            <a:r>
              <a:rPr lang="en-US" sz="1000" dirty="0"/>
              <a:t> Li, et al., Scalable Gradients for Stochastic Differential Equations, PMLR,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C. Rackauckas, et al., Universal Differential Equations for Scientific Machine Learning, 2021 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Avik Pal, et al., Opening the Blackbox: Accelerating Neural Differential Equations by Regularizing Internal Solver Heuristics, ICML,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Suyong</a:t>
            </a:r>
            <a:r>
              <a:rPr lang="en-US" sz="1000" dirty="0"/>
              <a:t> Kim, et a., Stiff neural ordinary differential equations, Chaos: An Interdisciplinary Journal of Nonlinear Science,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Yang Song, et al., Score-Based Generative Modeling through Stochastic Differential Equations, ICLR 2021.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Marin </a:t>
            </a:r>
            <a:r>
              <a:rPr lang="en-US" sz="1000" dirty="0" err="1"/>
              <a:t>Biloš</a:t>
            </a:r>
            <a:r>
              <a:rPr lang="en-US" sz="1000" dirty="0"/>
              <a:t>, et al., Neural Flows: Efficient Alternative to Neural ODEs,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et al., Neural SDEs as Infinite-Dimensional GANs, ICML, 2021	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X. Kong, et al., Dynamic Parameter Estimation with Physics-based Neural Ordinary Differential Equations, IEEE PESGM,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Stefano </a:t>
            </a:r>
            <a:r>
              <a:rPr lang="en-US" sz="1000" dirty="0" err="1"/>
              <a:t>Massaroli</a:t>
            </a:r>
            <a:r>
              <a:rPr lang="en-US" sz="1000" dirty="0"/>
              <a:t>, et al., Differentiable Multiple Shooting Layers,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E. Turan and J. </a:t>
            </a:r>
            <a:r>
              <a:rPr lang="en-US" sz="1000" dirty="0" err="1"/>
              <a:t>Jäschke</a:t>
            </a:r>
            <a:r>
              <a:rPr lang="en-US" sz="1000" dirty="0"/>
              <a:t>, Multiple Shooting for Training Neural Differential Equations on Time Series, IEEE Control Systems Letters,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 et al., Structural inference of networked dynamical systems with universal differential equations, Chaos: An Interdisciplinary Journal of Nonlinear Science,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Christian Legaard, et al., Constructing neural network based models for simulating dynamical systems, ACM Computing Surveys,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Koch, et al., Learning Neural Differential Algebraic Equations via Operator Splitting, CDC, 2025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https://implicit-layers-tutorial.org/neural_odes/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4"/>
              </a:rPr>
              <a:t>https://ayandas.me/blogs/2020-03-20-neural-ode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5"/>
              </a:rPr>
              <a:t>https://iclr2020deepdiffeq.rice.edu/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6"/>
              </a:rPr>
              <a:t>https://github.com/dynamicslab/pysindy</a:t>
            </a:r>
            <a:r>
              <a:rPr lang="en-US" sz="1000" dirty="0"/>
              <a:t> 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version of your project technical report: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project aims to be 4 to 6 page long pdf document including references and figures, written using Latex.</a:t>
            </a:r>
          </a:p>
          <a:p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next week write introduction and motivation, related work, detailed problem formulation, sketch of the methodology, add 2-3 milestones with quantifiable metrics, if you already have include preliminary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9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12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12-13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84" y="169336"/>
            <a:ext cx="8013310" cy="483808"/>
          </a:xfrm>
        </p:spPr>
        <p:txBody>
          <a:bodyPr/>
          <a:lstStyle/>
          <a:p>
            <a:r>
              <a:rPr lang="en-US" sz="2000" dirty="0"/>
              <a:t>Data-Driven Neural Differential Equation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00B3-327B-3E74-FB5D-5C5B277F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79165-FB61-57B2-B2E5-5341DA44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B3041-5EA6-EE94-FB0E-BCC61EC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62" y="169336"/>
            <a:ext cx="8361433" cy="483808"/>
          </a:xfrm>
        </p:spPr>
        <p:txBody>
          <a:bodyPr/>
          <a:lstStyle/>
          <a:p>
            <a:r>
              <a:rPr lang="en-US" sz="2000" dirty="0"/>
              <a:t>Design Choices in NODE Architecture, Solvers, and Loss Functions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96A5B-E84F-A911-ED86-108C2210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DC6709-8F6B-40D3-2FF1-BE0332967919}"/>
              </a:ext>
            </a:extLst>
          </p:cNvPr>
          <p:cNvCxnSpPr>
            <a:cxnSpLocks/>
          </p:cNvCxnSpPr>
          <p:nvPr/>
        </p:nvCxnSpPr>
        <p:spPr>
          <a:xfrm flipH="1">
            <a:off x="1749892" y="2523718"/>
            <a:ext cx="1530207" cy="3831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7C572-F26B-3284-CEA3-A181C9A94493}"/>
              </a:ext>
            </a:extLst>
          </p:cNvPr>
          <p:cNvSpPr txBox="1"/>
          <p:nvPr/>
        </p:nvSpPr>
        <p:spPr>
          <a:xfrm>
            <a:off x="169352" y="2906912"/>
            <a:ext cx="330722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NODE Architectures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Black-box neural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White-box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Gray-box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Network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Algebraic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Basis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Projections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693C75-B6D1-2792-C1DE-98A75CDE0AD0}"/>
              </a:ext>
            </a:extLst>
          </p:cNvPr>
          <p:cNvCxnSpPr>
            <a:cxnSpLocks/>
          </p:cNvCxnSpPr>
          <p:nvPr/>
        </p:nvCxnSpPr>
        <p:spPr>
          <a:xfrm flipH="1">
            <a:off x="4256370" y="2523718"/>
            <a:ext cx="950811" cy="42835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256E64-D118-DC7C-2E71-14269AE1CC8F}"/>
              </a:ext>
            </a:extLst>
          </p:cNvPr>
          <p:cNvSpPr txBox="1"/>
          <p:nvPr/>
        </p:nvSpPr>
        <p:spPr>
          <a:xfrm>
            <a:off x="2894790" y="2906912"/>
            <a:ext cx="318654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Time-stepper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Direct-time steppers (state space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Koopman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Explicit, implicit, semi-explicit ODE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Fixed vs adaptive step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Multistep solvers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076E-0CF6-4A54-970C-DBFD1DD17FC1}"/>
              </a:ext>
            </a:extLst>
          </p:cNvPr>
          <p:cNvSpPr txBox="1"/>
          <p:nvPr/>
        </p:nvSpPr>
        <p:spPr>
          <a:xfrm>
            <a:off x="6183453" y="2906912"/>
            <a:ext cx="291877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Loss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Physics-informed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Stability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Parameter regularizations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Sparse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Encoded-decoder reconstruction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Constraints penalties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57781-E8F7-3DD9-E221-FF67AD91E8D6}"/>
              </a:ext>
            </a:extLst>
          </p:cNvPr>
          <p:cNvCxnSpPr>
            <a:cxnSpLocks/>
          </p:cNvCxnSpPr>
          <p:nvPr/>
        </p:nvCxnSpPr>
        <p:spPr>
          <a:xfrm flipH="1">
            <a:off x="7120252" y="2571750"/>
            <a:ext cx="315630" cy="38032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63CE-9835-2091-DF75-993D2872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0D02E-B8B6-B345-D3E4-783AB927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EADF5-3289-FA1B-125F-C8C2014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Neural State Space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8B6B0-1EDB-121F-C602-C1C4511BB58A}"/>
              </a:ext>
            </a:extLst>
          </p:cNvPr>
          <p:cNvSpPr txBox="1"/>
          <p:nvPr/>
        </p:nvSpPr>
        <p:spPr>
          <a:xfrm>
            <a:off x="362047" y="4776400"/>
            <a:ext cx="8709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https://colab.research.google.com/github/pnnl/neuromancer/blob/master/examples/ODEs/Part_5_nonauto_NSSM.ipynb</a:t>
            </a:r>
            <a:r>
              <a:rPr lang="en-US" sz="1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E76A9-B874-EFB4-E1BC-0BE23D17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4" y="3141464"/>
            <a:ext cx="7093315" cy="14923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3E94BA-6B4E-8855-6FF1-71E19A052A2D}"/>
              </a:ext>
            </a:extLst>
          </p:cNvPr>
          <p:cNvSpPr txBox="1"/>
          <p:nvPr/>
        </p:nvSpPr>
        <p:spPr>
          <a:xfrm>
            <a:off x="362047" y="1002090"/>
            <a:ext cx="33697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Neural state space model (NSSM) is a generalization of classical discrete-time linear time invariant (LTI) state space model (SSM).</a:t>
            </a:r>
          </a:p>
          <a:p>
            <a:endParaRPr lang="en-US" sz="1600" dirty="0"/>
          </a:p>
          <a:p>
            <a:r>
              <a:rPr lang="en-US" sz="1600" dirty="0"/>
              <a:t>They represent direct time-stepper models without ODE solver layers.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D77A6-8159-DF22-A760-9A48CA30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38" y="713485"/>
            <a:ext cx="5024063" cy="2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45AD-E630-D988-9200-59BDEA57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558D6-D676-D68A-9558-D8FA22A1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DFF15D-B3F8-1E46-01D2-768F64E5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57764-5210-0A34-49C9-5FDC6CFA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76" y="1081502"/>
            <a:ext cx="4570660" cy="17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53B9E-44AB-F202-ED83-89820B9E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070"/>
          <a:stretch>
            <a:fillRect/>
          </a:stretch>
        </p:blipFill>
        <p:spPr>
          <a:xfrm>
            <a:off x="2009342" y="1122318"/>
            <a:ext cx="2349621" cy="427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1B236-6DD0-5645-DC8A-91970339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3" t="34967" r="-593" b="44103"/>
          <a:stretch>
            <a:fillRect/>
          </a:stretch>
        </p:blipFill>
        <p:spPr>
          <a:xfrm>
            <a:off x="1966794" y="1734722"/>
            <a:ext cx="2349621" cy="427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B168D-0304-A9D1-7BCD-5FC4B3D8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648" b="6422"/>
          <a:stretch>
            <a:fillRect/>
          </a:stretch>
        </p:blipFill>
        <p:spPr>
          <a:xfrm>
            <a:off x="2065042" y="2404179"/>
            <a:ext cx="2349621" cy="427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CD40B-99A3-4A20-DF22-D8FC660F2AC0}"/>
              </a:ext>
            </a:extLst>
          </p:cNvPr>
          <p:cNvSpPr txBox="1"/>
          <p:nvPr/>
        </p:nvSpPr>
        <p:spPr>
          <a:xfrm>
            <a:off x="95458" y="1049671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84DE-41FD-F2D1-E017-15F2564F6631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506EEB-AB7B-76A0-9807-C2FFDFDBE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6053</TotalTime>
  <Words>2319</Words>
  <Application>Microsoft Office PowerPoint</Application>
  <PresentationFormat>On-screen Show (16:9)</PresentationFormat>
  <Paragraphs>226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-apple-system</vt:lpstr>
      <vt:lpstr>Arial</vt:lpstr>
      <vt:lpstr>Calibri</vt:lpstr>
      <vt:lpstr>Courier New</vt:lpstr>
      <vt:lpstr>Helvetica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Components of Neural Differential Equations (NDEs)</vt:lpstr>
      <vt:lpstr>Data-Driven Neural Differential Equation Modeling Problem </vt:lpstr>
      <vt:lpstr>Neural ODE Dataset and Loss Function</vt:lpstr>
      <vt:lpstr>Design Choices in NODE Architecture, Solvers, and Loss Functions </vt:lpstr>
      <vt:lpstr>Neural State Space Models</vt:lpstr>
      <vt:lpstr>Stable Deep Koopman Operator</vt:lpstr>
      <vt:lpstr>Stable Deep Koopman Operator</vt:lpstr>
      <vt:lpstr>Stable Deep Koopman Operator</vt:lpstr>
      <vt:lpstr>Deep Koopman Operator with Control Inputs</vt:lpstr>
      <vt:lpstr>Black-box Neural Ordinary Differential Equations</vt:lpstr>
      <vt:lpstr>Parameter Estimation of White-box Ordinary Differential Equations</vt:lpstr>
      <vt:lpstr>Universal Differential Equations (UDEs) – Gray-box NODEs</vt:lpstr>
      <vt:lpstr>Universal Differential Equations (UDEs) – Gray-box NODEs</vt:lpstr>
      <vt:lpstr>Networked Neural Ordinary Differential Equations</vt:lpstr>
      <vt:lpstr>Networked Neural Ordinary Differential Equations</vt:lpstr>
      <vt:lpstr>Neural Differential Algebraic Equations</vt:lpstr>
      <vt:lpstr>Learning Neural Differential Algebraic Equations via Operator Splitting</vt:lpstr>
      <vt:lpstr>Learning Neural Differential Algebraic Equations via Operator Splitting</vt:lpstr>
      <vt:lpstr>Sparse Identification of Nonlinear Dynamics (SINDy)</vt:lpstr>
      <vt:lpstr>Learning Neural ODEs with SINDy Style Basis Functions</vt:lpstr>
      <vt:lpstr>Function Encoders with Neural ODEs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194</cp:revision>
  <dcterms:created xsi:type="dcterms:W3CDTF">2024-09-05T00:30:18Z</dcterms:created>
  <dcterms:modified xsi:type="dcterms:W3CDTF">2025-10-15T20:10:38Z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